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466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C07F23-698E-6746-AEAE-E8D06A9D00F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60E596-0135-2C43-8391-8D03F33050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to Spiegel Core!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Language Arts &amp; Social Studies 2014-2015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66" y="555308"/>
            <a:ext cx="3647259" cy="32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Donations – Help us Thrive!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can always use more supplies!</a:t>
            </a:r>
          </a:p>
          <a:p>
            <a:r>
              <a:rPr lang="en-US" dirty="0" smtClean="0"/>
              <a:t>Color pencils, markers, highlighters</a:t>
            </a:r>
          </a:p>
          <a:p>
            <a:r>
              <a:rPr lang="en-US" dirty="0" smtClean="0"/>
              <a:t>Pencils, pens</a:t>
            </a:r>
          </a:p>
          <a:p>
            <a:r>
              <a:rPr lang="en-US" dirty="0" smtClean="0"/>
              <a:t>Notebook paper, index cards, post it notes</a:t>
            </a:r>
          </a:p>
          <a:p>
            <a:r>
              <a:rPr lang="en-US" dirty="0" smtClean="0"/>
              <a:t>Rulers, scissors, glue</a:t>
            </a:r>
          </a:p>
          <a:p>
            <a:r>
              <a:rPr lang="en-US" dirty="0" smtClean="0"/>
              <a:t>Tissues</a:t>
            </a:r>
          </a:p>
          <a:p>
            <a:r>
              <a:rPr lang="en-US" dirty="0" smtClean="0"/>
              <a:t>Arts and craft supplies</a:t>
            </a:r>
          </a:p>
          <a:p>
            <a:r>
              <a:rPr lang="en-US" dirty="0" smtClean="0"/>
              <a:t>Literature for our classroom library – anything kids might like to read, new or used!</a:t>
            </a:r>
          </a:p>
          <a:p>
            <a:r>
              <a:rPr lang="en-US" dirty="0" smtClean="0"/>
              <a:t>Any new or used magazines</a:t>
            </a:r>
          </a:p>
          <a:p>
            <a:r>
              <a:rPr lang="en-US" dirty="0" smtClean="0"/>
              <a:t>Subscription to Smithsonian or National Geographic Magazine for the classroom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362" y="548614"/>
            <a:ext cx="2317396" cy="173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70" y="844822"/>
            <a:ext cx="6476838" cy="487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 in Social Science </a:t>
            </a:r>
            <a:r>
              <a:rPr lang="en-US" dirty="0" smtClean="0"/>
              <a:t>from </a:t>
            </a:r>
            <a:r>
              <a:rPr lang="en-US" dirty="0" err="1" smtClean="0"/>
              <a:t>Marylhurst</a:t>
            </a:r>
            <a:r>
              <a:rPr lang="en-US" dirty="0" smtClean="0"/>
              <a:t> </a:t>
            </a:r>
            <a:r>
              <a:rPr lang="en-US" dirty="0" smtClean="0"/>
              <a:t>University with an Anthropology concentration and a minor in Photography</a:t>
            </a:r>
          </a:p>
          <a:p>
            <a:r>
              <a:rPr lang="en-US" dirty="0" smtClean="0"/>
              <a:t>MAT from Lewis &amp; Clark College – Endorsed in English Language Arts for Middle and High School, as well as Middle School Social Studies</a:t>
            </a:r>
          </a:p>
          <a:p>
            <a:r>
              <a:rPr lang="en-US" dirty="0" smtClean="0"/>
              <a:t>First year teacher</a:t>
            </a:r>
          </a:p>
          <a:p>
            <a:r>
              <a:rPr lang="en-US" dirty="0" smtClean="0"/>
              <a:t>Here at </a:t>
            </a:r>
            <a:r>
              <a:rPr lang="en-US" dirty="0" err="1" smtClean="0"/>
              <a:t>da</a:t>
            </a:r>
            <a:r>
              <a:rPr lang="en-US" dirty="0" smtClean="0"/>
              <a:t> Vinci because of my dedication to meeting the individual needs of my students, my background in art, my enthusiasm for teaching middle </a:t>
            </a:r>
            <a:r>
              <a:rPr lang="en-US" dirty="0" err="1" smtClean="0"/>
              <a:t>schoolers</a:t>
            </a:r>
            <a:r>
              <a:rPr lang="en-US" dirty="0" smtClean="0"/>
              <a:t>, and much more!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44" y="128571"/>
            <a:ext cx="1962503" cy="147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Here at </a:t>
            </a:r>
            <a:r>
              <a:rPr lang="en-US" dirty="0" err="1" smtClean="0"/>
              <a:t>da</a:t>
            </a:r>
            <a:r>
              <a:rPr lang="en-US" dirty="0" smtClean="0"/>
              <a:t> Vinci, Core means: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Social Studies</a:t>
            </a:r>
          </a:p>
          <a:p>
            <a:r>
              <a:rPr lang="en-US" dirty="0" smtClean="0"/>
              <a:t>An invaluable place to create a strong learning community</a:t>
            </a:r>
          </a:p>
          <a:p>
            <a:r>
              <a:rPr lang="en-US" dirty="0" smtClean="0"/>
              <a:t>An opportunity to incorporate the arts into other curriculum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929" y="457200"/>
            <a:ext cx="1863740" cy="2114066"/>
          </a:xfrm>
          <a:prstGeom prst="rect">
            <a:avLst/>
          </a:prstGeom>
          <a:solidFill>
            <a:srgbClr val="54667B">
              <a:alpha val="4700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Literary Glossary</a:t>
            </a:r>
          </a:p>
          <a:p>
            <a:pPr lvl="0"/>
            <a:r>
              <a:rPr lang="en-US" dirty="0" smtClean="0"/>
              <a:t>Book </a:t>
            </a:r>
            <a:r>
              <a:rPr lang="en-US" dirty="0" smtClean="0"/>
              <a:t>groups</a:t>
            </a:r>
          </a:p>
          <a:p>
            <a:pPr lvl="0"/>
            <a:r>
              <a:rPr lang="en-US" dirty="0" smtClean="0"/>
              <a:t>Choice </a:t>
            </a:r>
            <a:r>
              <a:rPr lang="en-US" dirty="0" smtClean="0"/>
              <a:t>reading, assigned reading, literature, plays, short stories, poetry, and nonfiction </a:t>
            </a:r>
          </a:p>
          <a:p>
            <a:pPr lvl="0"/>
            <a:r>
              <a:rPr lang="en-US" dirty="0" smtClean="0"/>
              <a:t>Literary elements, style, composition, technique, </a:t>
            </a:r>
            <a:r>
              <a:rPr lang="en-US" dirty="0" smtClean="0"/>
              <a:t>appreciation</a:t>
            </a:r>
          </a:p>
          <a:p>
            <a:pPr lvl="0"/>
            <a:r>
              <a:rPr lang="en-US" dirty="0" smtClean="0"/>
              <a:t>Self</a:t>
            </a:r>
            <a:r>
              <a:rPr lang="en-US" dirty="0" smtClean="0"/>
              <a:t>-selected outside </a:t>
            </a:r>
            <a:r>
              <a:rPr lang="en-US" dirty="0" smtClean="0"/>
              <a:t>reading – 30 min per night</a:t>
            </a:r>
          </a:p>
          <a:p>
            <a:pPr lvl="0"/>
            <a:r>
              <a:rPr lang="en-US" dirty="0" smtClean="0"/>
              <a:t>Vocabulary</a:t>
            </a:r>
          </a:p>
          <a:p>
            <a:pPr lvl="0"/>
            <a:r>
              <a:rPr lang="en-US" dirty="0" smtClean="0"/>
              <a:t>Plot, theme, setting, characterization, motifs, etc.</a:t>
            </a:r>
          </a:p>
          <a:p>
            <a:pPr lvl="0"/>
            <a:r>
              <a:rPr lang="en-US" dirty="0" smtClean="0"/>
              <a:t>Reading for meaning and comprehension</a:t>
            </a:r>
          </a:p>
          <a:p>
            <a:pPr lvl="0"/>
            <a:r>
              <a:rPr lang="en-US" dirty="0" smtClean="0"/>
              <a:t>Independent and group novel </a:t>
            </a:r>
            <a:r>
              <a:rPr lang="en-US" dirty="0" smtClean="0"/>
              <a:t>projects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29" y="274638"/>
            <a:ext cx="2880855" cy="203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Research techniques and practice</a:t>
            </a:r>
          </a:p>
          <a:p>
            <a:pPr lvl="0"/>
            <a:r>
              <a:rPr lang="en-US" dirty="0" smtClean="0"/>
              <a:t>Literary analysis</a:t>
            </a:r>
          </a:p>
          <a:p>
            <a:pPr lvl="0"/>
            <a:r>
              <a:rPr lang="en-US" dirty="0" smtClean="0"/>
              <a:t>Personal connection--writing in response to different texts</a:t>
            </a:r>
          </a:p>
          <a:p>
            <a:pPr lvl="0"/>
            <a:r>
              <a:rPr lang="en-US" dirty="0" smtClean="0"/>
              <a:t>Development and practice of skills in grammar, mechanics, composition, etc.</a:t>
            </a:r>
          </a:p>
          <a:p>
            <a:pPr lvl="0"/>
            <a:r>
              <a:rPr lang="en-US" dirty="0" smtClean="0"/>
              <a:t>Learning to recognize and use varied composition forms (Expositive, Persuasive, Imaginative, and Narrative)</a:t>
            </a:r>
          </a:p>
          <a:p>
            <a:pPr lvl="0"/>
            <a:r>
              <a:rPr lang="en-US" dirty="0" smtClean="0"/>
              <a:t>Creative exploration</a:t>
            </a:r>
          </a:p>
          <a:p>
            <a:pPr lvl="0"/>
            <a:r>
              <a:rPr lang="en-US" dirty="0" smtClean="0"/>
              <a:t>Poetry, micro-fiction, prose</a:t>
            </a:r>
          </a:p>
          <a:p>
            <a:pPr lvl="0"/>
            <a:r>
              <a:rPr lang="en-US" dirty="0" smtClean="0"/>
              <a:t>Vocabulary and language </a:t>
            </a:r>
            <a:r>
              <a:rPr lang="en-US" dirty="0" smtClean="0"/>
              <a:t>usage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3055" y="662458"/>
            <a:ext cx="2235153" cy="15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Ancient Civilizations:</a:t>
            </a:r>
          </a:p>
          <a:p>
            <a:r>
              <a:rPr lang="en-US" dirty="0" smtClean="0"/>
              <a:t>Sumer, Mesopotamia, Egypt, China, India, Greece, Rome, and more!</a:t>
            </a:r>
          </a:p>
          <a:p>
            <a:r>
              <a:rPr lang="en-US" dirty="0" smtClean="0"/>
              <a:t>History Alive! Textbook and Cartoon History</a:t>
            </a:r>
          </a:p>
          <a:p>
            <a:r>
              <a:rPr lang="en-US" dirty="0" smtClean="0"/>
              <a:t>Project based</a:t>
            </a:r>
          </a:p>
          <a:p>
            <a:r>
              <a:rPr lang="en-US" dirty="0" smtClean="0"/>
              <a:t>Philosophical Component</a:t>
            </a:r>
          </a:p>
          <a:p>
            <a:r>
              <a:rPr lang="en-US" dirty="0" smtClean="0"/>
              <a:t>Connection to LA curriculum</a:t>
            </a:r>
          </a:p>
          <a:p>
            <a:r>
              <a:rPr lang="en-US" dirty="0" smtClean="0"/>
              <a:t>TED Talks</a:t>
            </a:r>
          </a:p>
          <a:p>
            <a:r>
              <a:rPr lang="en-US" dirty="0" smtClean="0"/>
              <a:t>Current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64" y="274638"/>
            <a:ext cx="1848134" cy="167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Da</a:t>
            </a:r>
            <a:r>
              <a:rPr lang="en-US" dirty="0" smtClean="0"/>
              <a:t> Vinci uses a letter grade system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Grade will include promptness and effort</a:t>
            </a:r>
          </a:p>
          <a:p>
            <a:r>
              <a:rPr lang="en-US" dirty="0" smtClean="0"/>
              <a:t>Occasional extra-credit or extended learning opportunities</a:t>
            </a:r>
          </a:p>
          <a:p>
            <a:r>
              <a:rPr lang="en-US" dirty="0" smtClean="0"/>
              <a:t>Any assignment may be re-done to earn more points</a:t>
            </a:r>
          </a:p>
          <a:p>
            <a:r>
              <a:rPr lang="en-US" dirty="0" smtClean="0"/>
              <a:t>All late work will be assessed on an individual basis</a:t>
            </a:r>
          </a:p>
          <a:p>
            <a:r>
              <a:rPr lang="en-US" dirty="0" smtClean="0"/>
              <a:t>Chronic late work will result in a half-letter grade drop each day an assignment is 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88" y="552935"/>
            <a:ext cx="2093712" cy="172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Occasional</a:t>
            </a:r>
          </a:p>
          <a:p>
            <a:r>
              <a:rPr lang="en-US" dirty="0" smtClean="0"/>
              <a:t>Lots of time to do work in class</a:t>
            </a:r>
          </a:p>
          <a:p>
            <a:r>
              <a:rPr lang="en-US" dirty="0" smtClean="0"/>
              <a:t>Complete in-class assignments at home</a:t>
            </a:r>
          </a:p>
          <a:p>
            <a:r>
              <a:rPr lang="en-US" dirty="0" smtClean="0"/>
              <a:t>Finish projects at home</a:t>
            </a:r>
          </a:p>
          <a:p>
            <a:r>
              <a:rPr lang="en-US" dirty="0" smtClean="0"/>
              <a:t>Nightly reading – 30 minutes</a:t>
            </a:r>
          </a:p>
          <a:p>
            <a:r>
              <a:rPr lang="en-US" dirty="0" smtClean="0"/>
              <a:t>Students are asked to update their planners when work is assigned</a:t>
            </a:r>
          </a:p>
          <a:p>
            <a:r>
              <a:rPr lang="en-US" dirty="0" smtClean="0"/>
              <a:t>Clear due dates and expectations</a:t>
            </a:r>
          </a:p>
          <a:p>
            <a:r>
              <a:rPr lang="en-US" dirty="0" smtClean="0"/>
              <a:t>Materials available on the blog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88" y="258032"/>
            <a:ext cx="2226443" cy="23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Please contact me!!</a:t>
            </a:r>
          </a:p>
          <a:p>
            <a:endParaRPr lang="en-US" dirty="0" smtClean="0"/>
          </a:p>
          <a:p>
            <a:r>
              <a:rPr lang="en-US" dirty="0" smtClean="0"/>
              <a:t>Email: jspiegel@pps.net</a:t>
            </a:r>
          </a:p>
          <a:p>
            <a:endParaRPr lang="en-US" dirty="0" smtClean="0"/>
          </a:p>
          <a:p>
            <a:r>
              <a:rPr lang="en-US" dirty="0" smtClean="0"/>
              <a:t>Phone:</a:t>
            </a:r>
          </a:p>
          <a:p>
            <a:pPr>
              <a:buNone/>
            </a:pPr>
            <a:r>
              <a:rPr lang="en-US" dirty="0" smtClean="0"/>
              <a:t>	- School: 503.916.5356</a:t>
            </a:r>
          </a:p>
          <a:p>
            <a:pPr>
              <a:buNone/>
            </a:pPr>
            <a:r>
              <a:rPr lang="en-US" dirty="0" smtClean="0"/>
              <a:t>	- Cell: 503.997.7853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By Appointment: </a:t>
            </a:r>
          </a:p>
          <a:p>
            <a:pPr>
              <a:buNone/>
            </a:pPr>
            <a:r>
              <a:rPr lang="en-US" dirty="0" smtClean="0"/>
              <a:t>	- 8:00 – 10:00 AM</a:t>
            </a:r>
          </a:p>
          <a:p>
            <a:pPr>
              <a:buNone/>
            </a:pPr>
            <a:r>
              <a:rPr lang="en-US" dirty="0" smtClean="0"/>
              <a:t>	- 2:15 – 4:00 PM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85" y="1828800"/>
            <a:ext cx="381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119</TotalTime>
  <Words>522</Words>
  <Application>Microsoft Macintosh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Welcome to Spiegel Core!</vt:lpstr>
      <vt:lpstr>My Background</vt:lpstr>
      <vt:lpstr>What is Core? </vt:lpstr>
      <vt:lpstr>Reading</vt:lpstr>
      <vt:lpstr>Writing</vt:lpstr>
      <vt:lpstr>Social Studies</vt:lpstr>
      <vt:lpstr>Grading</vt:lpstr>
      <vt:lpstr>Homework</vt:lpstr>
      <vt:lpstr>Communication</vt:lpstr>
      <vt:lpstr>Donations – Help us Thrive!</vt:lpstr>
      <vt:lpstr>Slide 11</vt:lpstr>
    </vt:vector>
  </TitlesOfParts>
  <Company>PPS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Spiegel Core!</dc:title>
  <dc:creator>IT</dc:creator>
  <cp:lastModifiedBy>IT</cp:lastModifiedBy>
  <cp:revision>11</cp:revision>
  <dcterms:created xsi:type="dcterms:W3CDTF">2014-09-16T14:54:01Z</dcterms:created>
  <dcterms:modified xsi:type="dcterms:W3CDTF">2014-09-16T16:53:29Z</dcterms:modified>
</cp:coreProperties>
</file>